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  <p:sldMasterId id="2147483689" r:id="rId2"/>
    <p:sldMasterId id="2147483702" r:id="rId3"/>
  </p:sldMasterIdLst>
  <p:sldIdLst>
    <p:sldId id="262" r:id="rId4"/>
    <p:sldId id="260" r:id="rId5"/>
    <p:sldId id="263" r:id="rId6"/>
    <p:sldId id="2633" r:id="rId7"/>
    <p:sldId id="263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554"/>
    <a:srgbClr val="151B29"/>
    <a:srgbClr val="144848"/>
    <a:srgbClr val="14555D"/>
    <a:srgbClr val="151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5" autoAdjust="0"/>
    <p:restoredTop sz="96327"/>
  </p:normalViewPr>
  <p:slideViewPr>
    <p:cSldViewPr snapToGrid="0" snapToObjects="1">
      <p:cViewPr varScale="1">
        <p:scale>
          <a:sx n="113" d="100"/>
          <a:sy n="113" d="100"/>
        </p:scale>
        <p:origin x="8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light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4"/>
            <a:ext cx="11522074" cy="1161389"/>
          </a:xfrm>
        </p:spPr>
        <p:txBody>
          <a:bodyPr anchor="b"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205040"/>
            <a:ext cx="11522075" cy="4319585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69E14-B0CD-DD4B-9F1E-9D1B88219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3E816E21-B7B4-9647-AE0F-0C962DE07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6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light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57D707-C44C-0641-AEC6-7E638F43A6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84745" y="1954687"/>
            <a:ext cx="3772290" cy="4569938"/>
          </a:xfrm>
          <a:solidFill>
            <a:schemeClr val="accent6">
              <a:lumMod val="20000"/>
              <a:lumOff val="80000"/>
            </a:schemeClr>
          </a:solidFill>
        </p:spPr>
        <p:txBody>
          <a:bodyPr lIns="251999" tIns="216000" rIns="251999" bIns="144000">
            <a:noAutofit/>
          </a:bodyPr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2000" b="1">
                <a:solidFill>
                  <a:srgbClr val="002060"/>
                </a:solidFill>
              </a:defRPr>
            </a:lvl1pPr>
            <a:lvl2pPr>
              <a:lnSpc>
                <a:spcPct val="110000"/>
              </a:lnSpc>
              <a:spcAft>
                <a:spcPts val="1200"/>
              </a:spcAft>
              <a:defRPr sz="2000">
                <a:solidFill>
                  <a:srgbClr val="002060"/>
                </a:solidFill>
              </a:defRPr>
            </a:lvl2pPr>
            <a:lvl3pPr>
              <a:lnSpc>
                <a:spcPct val="110000"/>
              </a:lnSpc>
              <a:spcAft>
                <a:spcPts val="1200"/>
              </a:spcAft>
              <a:defRPr sz="2000">
                <a:solidFill>
                  <a:srgbClr val="002060"/>
                </a:solidFill>
              </a:defRPr>
            </a:lvl3pPr>
            <a:lvl4pPr>
              <a:lnSpc>
                <a:spcPct val="110000"/>
              </a:lnSpc>
              <a:spcAft>
                <a:spcPts val="1200"/>
              </a:spcAft>
              <a:defRPr sz="2000">
                <a:solidFill>
                  <a:srgbClr val="002060"/>
                </a:solidFill>
              </a:defRPr>
            </a:lvl4pPr>
            <a:lvl5pPr>
              <a:lnSpc>
                <a:spcPct val="110000"/>
              </a:lnSpc>
              <a:spcAft>
                <a:spcPts val="1200"/>
              </a:spcAft>
              <a:defRPr sz="20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7"/>
            <a:ext cx="11522074" cy="1161387"/>
          </a:xfrm>
        </p:spPr>
        <p:txBody>
          <a:bodyPr anchor="b"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2205037"/>
            <a:ext cx="7550604" cy="4319584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5D0DBD3A-D90E-DA49-AF32-FDD8D7466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9FDE26C-A18A-0743-929D-87638240D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6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light_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6"/>
            <a:ext cx="11522074" cy="1161388"/>
          </a:xfrm>
        </p:spPr>
        <p:txBody>
          <a:bodyPr anchor="b"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57D707-C44C-0641-AEC6-7E638F43A6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17528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22C5489-8E9C-6740-8EC5-09F38CF99F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260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0B4EFE0-B32E-D340-AB42-DE1E0B9D5E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5F86B2C-C037-CA47-9509-263E9BBF6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0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_ligh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A50D-99C9-C047-A0D6-12D6FCF4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4"/>
            <a:ext cx="11522074" cy="1162547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0C8B-3A86-A14A-9638-5C6E0BD672EA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0C8F2EDE-7707-F94A-8543-BCC42B9701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7ABFCCC-E1A5-334F-AB4B-4B52904D1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94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_light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A50D-99C9-C047-A0D6-12D6FCF4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27700"/>
            <a:ext cx="8955340" cy="543157"/>
          </a:xfrm>
        </p:spPr>
        <p:txBody>
          <a:bodyPr anchor="b" anchorCtr="0">
            <a:noAutofit/>
          </a:bodyPr>
          <a:lstStyle>
            <a:lvl1pPr>
              <a:lnSpc>
                <a:spcPts val="2000"/>
              </a:lnSpc>
              <a:defRPr sz="32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1DF5D0-5617-9546-AF17-A9D3D434E5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2F8FE-F40B-2E48-A78C-148D631CB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44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light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D8524-8970-C38C-A43E-C7F31804D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421" y="3877581"/>
            <a:ext cx="6595479" cy="1016805"/>
          </a:xfrm>
        </p:spPr>
        <p:txBody>
          <a:bodyPr anchor="t">
            <a:noAutofit/>
          </a:bodyPr>
          <a:lstStyle>
            <a:lvl1pPr>
              <a:lnSpc>
                <a:spcPts val="3200"/>
              </a:lnSpc>
              <a:defRPr sz="32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F2365E6-D4B6-0221-E084-F67CD09CA61B}"/>
              </a:ext>
            </a:extLst>
          </p:cNvPr>
          <p:cNvCxnSpPr>
            <a:cxnSpLocks/>
          </p:cNvCxnSpPr>
          <p:nvPr userDrawn="1"/>
        </p:nvCxnSpPr>
        <p:spPr>
          <a:xfrm>
            <a:off x="4542821" y="3535588"/>
            <a:ext cx="0" cy="1358798"/>
          </a:xfrm>
          <a:prstGeom prst="line">
            <a:avLst/>
          </a:prstGeom>
          <a:ln w="12700">
            <a:solidFill>
              <a:srgbClr val="0185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6">
            <a:extLst>
              <a:ext uri="{FF2B5EF4-FFF2-40B4-BE49-F238E27FC236}">
                <a16:creationId xmlns:a16="http://schemas.microsoft.com/office/drawing/2014/main" id="{F5C1286F-9C73-3278-9AA8-B880E12959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267" t="25390" r="4773" b="21400"/>
          <a:stretch/>
        </p:blipFill>
        <p:spPr>
          <a:xfrm>
            <a:off x="485791" y="2792362"/>
            <a:ext cx="3392424" cy="6166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49818B-979E-0255-1025-5462B4BCE1FF}"/>
              </a:ext>
            </a:extLst>
          </p:cNvPr>
          <p:cNvCxnSpPr>
            <a:cxnSpLocks/>
          </p:cNvCxnSpPr>
          <p:nvPr userDrawn="1"/>
        </p:nvCxnSpPr>
        <p:spPr>
          <a:xfrm flipH="1">
            <a:off x="485791" y="3535588"/>
            <a:ext cx="11175166" cy="0"/>
          </a:xfrm>
          <a:prstGeom prst="line">
            <a:avLst/>
          </a:prstGeom>
          <a:ln w="12700">
            <a:solidFill>
              <a:srgbClr val="0185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72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dark_title content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3A02757-AAC2-6447-BDFE-8B19C12E80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8"/>
            <a:ext cx="11522074" cy="1161386"/>
          </a:xfrm>
        </p:spPr>
        <p:txBody>
          <a:bodyPr anchor="b">
            <a:no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205038"/>
            <a:ext cx="11522075" cy="4319585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FEC722B-3CD1-AC4A-BC9E-80F91F46C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dark_title content 2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95678F0-AEE8-824B-92BF-D8D448F4B2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57D707-C44C-0641-AEC6-7E638F43A6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84745" y="1954687"/>
            <a:ext cx="3772290" cy="4569938"/>
          </a:xfrm>
          <a:solidFill>
            <a:schemeClr val="accent6">
              <a:lumMod val="20000"/>
              <a:lumOff val="80000"/>
              <a:alpha val="25094"/>
            </a:schemeClr>
          </a:solidFill>
        </p:spPr>
        <p:txBody>
          <a:bodyPr lIns="251999" tIns="216000" rIns="251999" bIns="144000">
            <a:noAutofit/>
          </a:bodyPr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2400" b="1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5"/>
            <a:ext cx="11522074" cy="1161389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2205037"/>
            <a:ext cx="7550604" cy="4319584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0154C1-DB95-614D-9647-4B50B454A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9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dark_title content 3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8"/>
            <a:ext cx="11522074" cy="1161386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57D707-C44C-0641-AEC6-7E638F43A6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17528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22C5489-8E9C-6740-8EC5-09F38CF99F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260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CE7E381-F1D3-1441-8C73-352A8CFBCB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1519334-7173-294F-8CA0-87B51607C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title only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947A-6291-3241-8609-A80C60E8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8703F-B41D-A74D-9890-7A0555CD2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FE006F-662A-D44D-8D55-E9BEC0803F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72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EN_dark_title pag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C7D2-B0A3-1C43-8313-FD0B8F4C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421" y="3877581"/>
            <a:ext cx="6595479" cy="1016805"/>
          </a:xfrm>
        </p:spPr>
        <p:txBody>
          <a:bodyPr anchor="t">
            <a:noAutofit/>
          </a:bodyPr>
          <a:lstStyle>
            <a:lvl1pPr>
              <a:lnSpc>
                <a:spcPts val="3200"/>
              </a:lnSpc>
              <a:defRPr sz="3200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A5831D-B8DE-6944-8B09-E09AE69D9B87}"/>
              </a:ext>
            </a:extLst>
          </p:cNvPr>
          <p:cNvCxnSpPr>
            <a:cxnSpLocks/>
          </p:cNvCxnSpPr>
          <p:nvPr userDrawn="1"/>
        </p:nvCxnSpPr>
        <p:spPr>
          <a:xfrm>
            <a:off x="4542821" y="3535588"/>
            <a:ext cx="0" cy="135879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73100B2-0C88-7049-A66F-B54E4FC69D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5791" y="2798678"/>
            <a:ext cx="3394027" cy="56338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5D02C4-ED80-154C-BC63-108D32A533B8}"/>
              </a:ext>
            </a:extLst>
          </p:cNvPr>
          <p:cNvCxnSpPr>
            <a:cxnSpLocks/>
          </p:cNvCxnSpPr>
          <p:nvPr userDrawn="1"/>
        </p:nvCxnSpPr>
        <p:spPr>
          <a:xfrm flipH="1">
            <a:off x="485791" y="3535588"/>
            <a:ext cx="1117516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BC9033A-4A4D-0F4E-B171-967E0D894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398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bold text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C7D2-B0A3-1C43-8313-FD0B8F4C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414887"/>
            <a:ext cx="11527854" cy="1716743"/>
          </a:xfrm>
        </p:spPr>
        <p:txBody>
          <a:bodyPr anchor="ctr">
            <a:noAutofit/>
          </a:bodyPr>
          <a:lstStyle>
            <a:lvl1pPr algn="ctr">
              <a:lnSpc>
                <a:spcPct val="11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9AAC0FE-F876-D847-A567-41F5318771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3FD6EBA-DE87-3A44-9C48-F0829C846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958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EN_dark_featur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C7D2-B0A3-1C43-8313-FD0B8F4C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512762"/>
            <a:ext cx="5761038" cy="2916237"/>
          </a:xfrm>
        </p:spPr>
        <p:txBody>
          <a:bodyPr anchor="t">
            <a:noAutofit/>
          </a:bodyPr>
          <a:lstStyle>
            <a:lvl1pPr algn="l">
              <a:lnSpc>
                <a:spcPct val="11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8451995-3386-584E-91F8-C7DA91BA23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5C031DC-937B-CB45-A357-FC017C437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18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_dark_gallery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A50D-99C9-C047-A0D6-12D6FCF4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27700"/>
            <a:ext cx="8955340" cy="577991"/>
          </a:xfrm>
        </p:spPr>
        <p:txBody>
          <a:bodyPr anchor="b" anchorCtr="0">
            <a:noAutofit/>
          </a:bodyPr>
          <a:lstStyle>
            <a:lvl1pPr>
              <a:lnSpc>
                <a:spcPts val="2000"/>
              </a:lnSpc>
              <a:defRPr sz="3200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909317C-97FE-CA4A-AC36-8708DC523D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D92441A-CA60-6E43-8E66-2EAAFA7ED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129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blank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FFE440C-A597-F043-8920-BF442262F7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2C7176-A65B-9C40-B357-488582E86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96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blank without logo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CFF8D57-5540-3745-A60B-B10DB9A70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dark_title content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3A02757-AAC2-6447-BDFE-8B19C12E80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8"/>
            <a:ext cx="11522074" cy="1161386"/>
          </a:xfrm>
        </p:spPr>
        <p:txBody>
          <a:bodyPr anchor="b">
            <a:no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205038"/>
            <a:ext cx="11522075" cy="4319585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FEC722B-3CD1-AC4A-BC9E-80F91F46C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103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dark_title content 2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95678F0-AEE8-824B-92BF-D8D448F4B2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57D707-C44C-0641-AEC6-7E638F43A6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84745" y="1954687"/>
            <a:ext cx="3772290" cy="4569938"/>
          </a:xfrm>
          <a:solidFill>
            <a:schemeClr val="accent6">
              <a:lumMod val="20000"/>
              <a:lumOff val="80000"/>
              <a:alpha val="25094"/>
            </a:schemeClr>
          </a:solidFill>
        </p:spPr>
        <p:txBody>
          <a:bodyPr lIns="251999" tIns="216000" rIns="251999" bIns="144000">
            <a:noAutofit/>
          </a:bodyPr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2400" b="1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Aft>
                <a:spcPts val="12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5"/>
            <a:ext cx="11522074" cy="1161389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2205037"/>
            <a:ext cx="7550604" cy="4319584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0154C1-DB95-614D-9647-4B50B454A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300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_dark_title content 3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C6C4-4ED2-C64B-92BB-9E57085A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8"/>
            <a:ext cx="11522074" cy="1161386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5E7A8-24BE-FB40-B5BA-FB0C3D6E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F5B68A-B64B-7742-9ECE-99B7AE51C368}"/>
              </a:ext>
            </a:extLst>
          </p:cNvPr>
          <p:cNvCxnSpPr/>
          <p:nvPr userDrawn="1"/>
        </p:nvCxnSpPr>
        <p:spPr>
          <a:xfrm>
            <a:off x="334962" y="1954687"/>
            <a:ext cx="115220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57D707-C44C-0641-AEC6-7E638F43A6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17528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22C5489-8E9C-6740-8EC5-09F38CF99F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260" y="2205037"/>
            <a:ext cx="3639507" cy="431958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CE7E381-F1D3-1441-8C73-352A8CFBCB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1519334-7173-294F-8CA0-87B51607C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86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title only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947A-6291-3241-8609-A80C60E8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8703F-B41D-A74D-9890-7A0555CD2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FE006F-662A-D44D-8D55-E9BEC0803F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7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EN_dark_title pag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C7D2-B0A3-1C43-8313-FD0B8F4C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421" y="3877581"/>
            <a:ext cx="6595479" cy="1016805"/>
          </a:xfrm>
        </p:spPr>
        <p:txBody>
          <a:bodyPr anchor="t">
            <a:noAutofit/>
          </a:bodyPr>
          <a:lstStyle>
            <a:lvl1pPr>
              <a:lnSpc>
                <a:spcPts val="3200"/>
              </a:lnSpc>
              <a:defRPr sz="3200" spc="-50" baseline="0">
                <a:solidFill>
                  <a:srgbClr val="151B2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A5831D-B8DE-6944-8B09-E09AE69D9B87}"/>
              </a:ext>
            </a:extLst>
          </p:cNvPr>
          <p:cNvCxnSpPr>
            <a:cxnSpLocks/>
          </p:cNvCxnSpPr>
          <p:nvPr userDrawn="1"/>
        </p:nvCxnSpPr>
        <p:spPr>
          <a:xfrm>
            <a:off x="4542821" y="3535588"/>
            <a:ext cx="0" cy="135879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73100B2-0C88-7049-A66F-B54E4FC69D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9267" t="25390" r="4773" b="21400"/>
          <a:stretch/>
        </p:blipFill>
        <p:spPr>
          <a:xfrm>
            <a:off x="485791" y="2792362"/>
            <a:ext cx="3392424" cy="61661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5D02C4-ED80-154C-BC63-108D32A533B8}"/>
              </a:ext>
            </a:extLst>
          </p:cNvPr>
          <p:cNvCxnSpPr>
            <a:cxnSpLocks/>
          </p:cNvCxnSpPr>
          <p:nvPr userDrawn="1"/>
        </p:nvCxnSpPr>
        <p:spPr>
          <a:xfrm flipH="1">
            <a:off x="485791" y="3535588"/>
            <a:ext cx="1117516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BC9033A-4A4D-0F4E-B171-967E0D894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580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bold text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C7D2-B0A3-1C43-8313-FD0B8F4C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414887"/>
            <a:ext cx="11527854" cy="1716743"/>
          </a:xfrm>
        </p:spPr>
        <p:txBody>
          <a:bodyPr anchor="ctr">
            <a:noAutofit/>
          </a:bodyPr>
          <a:lstStyle>
            <a:lvl1pPr algn="ctr">
              <a:lnSpc>
                <a:spcPct val="11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9AAC0FE-F876-D847-A567-41F5318771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3FD6EBA-DE87-3A44-9C48-F0829C846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30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EN_dark_featur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C7D2-B0A3-1C43-8313-FD0B8F4C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512762"/>
            <a:ext cx="5761038" cy="2916237"/>
          </a:xfrm>
        </p:spPr>
        <p:txBody>
          <a:bodyPr anchor="t">
            <a:noAutofit/>
          </a:bodyPr>
          <a:lstStyle>
            <a:lvl1pPr algn="l">
              <a:lnSpc>
                <a:spcPct val="11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8451995-3386-584E-91F8-C7DA91BA23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5C031DC-937B-CB45-A357-FC017C437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49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_dark_gallery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A50D-99C9-C047-A0D6-12D6FCF4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27700"/>
            <a:ext cx="8955340" cy="577991"/>
          </a:xfrm>
        </p:spPr>
        <p:txBody>
          <a:bodyPr anchor="b" anchorCtr="0">
            <a:noAutofit/>
          </a:bodyPr>
          <a:lstStyle>
            <a:lvl1pPr>
              <a:lnSpc>
                <a:spcPts val="2000"/>
              </a:lnSpc>
              <a:defRPr sz="3200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909317C-97FE-CA4A-AC36-8708DC523D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D92441A-CA60-6E43-8E66-2EAAFA7ED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63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blank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FFE440C-A597-F043-8920-BF442262F7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290" y="280938"/>
            <a:ext cx="1812967" cy="30093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2C7176-A65B-9C40-B357-488582E86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058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_dark_blank without logo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CFF8D57-5540-3745-A60B-B10DB9A70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7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00F5F0-071E-7B43-A334-61359C8E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5"/>
            <a:ext cx="11522074" cy="11625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E24BB-51A2-B643-BAF3-4307D901D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205038"/>
            <a:ext cx="11522075" cy="43195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BC4A520-D82B-7041-9D1E-040566F5E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2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</p:sldLayoutIdLst>
  <p:hf hdr="0" ftr="0" dt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4000" b="1" i="0" kern="1200" spc="-150">
          <a:solidFill>
            <a:schemeClr val="tx1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11">
          <p15:clr>
            <a:srgbClr val="F26B43"/>
          </p15:clr>
        </p15:guide>
        <p15:guide id="3" pos="7469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1230">
          <p15:clr>
            <a:srgbClr val="F26B43"/>
          </p15:clr>
        </p15:guide>
        <p15:guide id="7" orient="horz" pos="323">
          <p15:clr>
            <a:srgbClr val="F26B43"/>
          </p15:clr>
        </p15:guide>
        <p15:guide id="8" orient="horz" pos="1071">
          <p15:clr>
            <a:srgbClr val="F26B43"/>
          </p15:clr>
        </p15:guide>
        <p15:guide id="9" orient="horz" pos="1389">
          <p15:clr>
            <a:srgbClr val="F26B43"/>
          </p15:clr>
        </p15:guide>
        <p15:guide id="10" orient="horz" pos="41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00F5F0-071E-7B43-A334-61359C8E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5"/>
            <a:ext cx="11522074" cy="11625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E24BB-51A2-B643-BAF3-4307D901D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205038"/>
            <a:ext cx="11522075" cy="43195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2B95D3-0826-314D-9C30-967ECED81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54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01" r:id="rId5"/>
    <p:sldLayoutId id="2147483695" r:id="rId6"/>
    <p:sldLayoutId id="2147483696" r:id="rId7"/>
    <p:sldLayoutId id="2147483697" r:id="rId8"/>
    <p:sldLayoutId id="2147483698" r:id="rId9"/>
    <p:sldLayoutId id="2147483700" r:id="rId10"/>
  </p:sldLayoutIdLst>
  <p:hf hdr="0" ftr="0" dt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4000" b="1" i="0" kern="1200" spc="-150">
          <a:solidFill>
            <a:schemeClr val="bg1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11">
          <p15:clr>
            <a:srgbClr val="F26B43"/>
          </p15:clr>
        </p15:guide>
        <p15:guide id="3" pos="7469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1230">
          <p15:clr>
            <a:srgbClr val="F26B43"/>
          </p15:clr>
        </p15:guide>
        <p15:guide id="7" orient="horz" pos="323">
          <p15:clr>
            <a:srgbClr val="F26B43"/>
          </p15:clr>
        </p15:guide>
        <p15:guide id="8" orient="horz" pos="1071">
          <p15:clr>
            <a:srgbClr val="F26B43"/>
          </p15:clr>
        </p15:guide>
        <p15:guide id="9" orient="horz" pos="1389">
          <p15:clr>
            <a:srgbClr val="F26B43"/>
          </p15:clr>
        </p15:guide>
        <p15:guide id="10" orient="horz" pos="414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00F5F0-071E-7B43-A334-61359C8E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657225"/>
            <a:ext cx="11522074" cy="11625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E24BB-51A2-B643-BAF3-4307D901D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205038"/>
            <a:ext cx="11522075" cy="43195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2B95D3-0826-314D-9C30-967ECED81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6836" y="6524625"/>
            <a:ext cx="480201" cy="33337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5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7244802-47F2-EF4C-ACA7-E0E0D015E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1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</p:sldLayoutIdLst>
  <p:hf hdr="0" ftr="0" dt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4000" b="1" i="0" kern="1200" spc="-150">
          <a:solidFill>
            <a:schemeClr val="bg1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Char char="§"/>
        <a:defRPr sz="2400" b="0" i="0" kern="1200">
          <a:solidFill>
            <a:schemeClr val="bg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11">
          <p15:clr>
            <a:srgbClr val="F26B43"/>
          </p15:clr>
        </p15:guide>
        <p15:guide id="3" pos="7469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1230">
          <p15:clr>
            <a:srgbClr val="F26B43"/>
          </p15:clr>
        </p15:guide>
        <p15:guide id="7" orient="horz" pos="323">
          <p15:clr>
            <a:srgbClr val="F26B43"/>
          </p15:clr>
        </p15:guide>
        <p15:guide id="8" orient="horz" pos="1071">
          <p15:clr>
            <a:srgbClr val="F26B43"/>
          </p15:clr>
        </p15:guide>
        <p15:guide id="9" orient="horz" pos="1389">
          <p15:clr>
            <a:srgbClr val="F26B43"/>
          </p15:clr>
        </p15:guide>
        <p15:guide id="10" orient="horz" pos="414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6FCA980-A20D-88C3-82AF-F7E34434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421" y="3877581"/>
            <a:ext cx="6595479" cy="1795632"/>
          </a:xfrm>
        </p:spPr>
        <p:txBody>
          <a:bodyPr/>
          <a:lstStyle/>
          <a:p>
            <a:r>
              <a:rPr lang="en-US" dirty="0"/>
              <a:t>ENERGY STAR® Certification</a:t>
            </a:r>
            <a:br>
              <a:rPr lang="en-US" dirty="0"/>
            </a:br>
            <a:r>
              <a:rPr lang="en-US" dirty="0"/>
              <a:t>Broken Arrow Public Schools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January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070323-16A8-417C-80D8-A724A6A2ACF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12575" y="6524625"/>
            <a:ext cx="479425" cy="333375"/>
          </a:xfrm>
        </p:spPr>
        <p:txBody>
          <a:bodyPr/>
          <a:lstStyle/>
          <a:p>
            <a:fld id="{07244802-47F2-EF4C-ACA7-E0E0D015E1D3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EBF3E2B0-AB68-4C8A-7CC4-143AC88B1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756" y="3644666"/>
            <a:ext cx="2608788" cy="251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1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D0A0C-DD0E-465C-3282-E60558520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STAR® Recognition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17532B-AD93-4B4E-9F95-8909C1FEA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682" y="2205040"/>
            <a:ext cx="10538636" cy="4319585"/>
          </a:xfrm>
        </p:spPr>
        <p:txBody>
          <a:bodyPr/>
          <a:lstStyle/>
          <a:p>
            <a:pPr marL="287338" indent="-287338" algn="just">
              <a:buFont typeface="Wingdings" panose="05000000000000000000" pitchFamily="2" charset="2"/>
              <a:buChar char="Ø"/>
            </a:pPr>
            <a:r>
              <a:rPr lang="en-US" dirty="0"/>
              <a:t>On average, ENERGY STAR® certified buildings </a:t>
            </a:r>
            <a:r>
              <a:rPr lang="en-US" b="1" i="1" dirty="0"/>
              <a:t>use 35 percent less energy</a:t>
            </a:r>
            <a:r>
              <a:rPr lang="en-US" i="1" dirty="0"/>
              <a:t>, </a:t>
            </a:r>
            <a:r>
              <a:rPr lang="en-US" b="1" i="1" dirty="0"/>
              <a:t>cause 35 percent fewer greenhouse gas emissions</a:t>
            </a:r>
            <a:r>
              <a:rPr lang="en-US" dirty="0"/>
              <a:t>, and </a:t>
            </a:r>
            <a:r>
              <a:rPr lang="en-US" b="1" i="1" dirty="0"/>
              <a:t>are less expensive to operate</a:t>
            </a:r>
            <a:r>
              <a:rPr lang="en-US" dirty="0"/>
              <a:t> than their peers—all without sacrifices in performance or comfort.</a:t>
            </a:r>
          </a:p>
          <a:p>
            <a:pPr marL="287338" indent="-287338" algn="just">
              <a:buFont typeface="Wingdings" panose="05000000000000000000" pitchFamily="2" charset="2"/>
              <a:buChar char="Ø"/>
            </a:pPr>
            <a:r>
              <a:rPr lang="en-US" dirty="0"/>
              <a:t>To earn ENERGY STAR® Certification, buildings are verified to perform in the </a:t>
            </a:r>
            <a:r>
              <a:rPr lang="en-US" b="1" i="1" dirty="0"/>
              <a:t>top 25 percent nationwide for energy efficiency</a:t>
            </a:r>
            <a:r>
              <a:rPr lang="en-US" b="1" dirty="0"/>
              <a:t> </a:t>
            </a:r>
            <a:r>
              <a:rPr lang="en-US" dirty="0"/>
              <a:t>and meet strict ventilation standards. </a:t>
            </a:r>
          </a:p>
          <a:p>
            <a:pPr marL="287338" indent="-287338" algn="just">
              <a:buFont typeface="Wingdings" panose="05000000000000000000" pitchFamily="2" charset="2"/>
              <a:buChar char="Ø"/>
            </a:pPr>
            <a:r>
              <a:rPr lang="en-US" dirty="0"/>
              <a:t>ENERGY STAR® is the only energy efficiency certification in the United States that is based on actual, verified energy performance.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070323-16A8-417C-80D8-A724A6A2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44802-47F2-EF4C-ACA7-E0E0D015E1D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1DF1DBE9-9CB2-4EF4-81EC-BF9DCD8C7C16}"/>
              </a:ext>
            </a:extLst>
          </p:cNvPr>
          <p:cNvSpPr txBox="1">
            <a:spLocks/>
          </p:cNvSpPr>
          <p:nvPr/>
        </p:nvSpPr>
        <p:spPr>
          <a:xfrm>
            <a:off x="487364" y="809624"/>
            <a:ext cx="11522074" cy="11613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000" b="1" i="0" kern="1200" spc="-150">
                <a:solidFill>
                  <a:schemeClr val="tx1"/>
                </a:solidFill>
                <a:latin typeface="Avenir Next LT Pro" panose="020B0504020202020204" pitchFamily="34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37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9FEA9A1-ED35-403B-970C-1722E6799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STAR®</a:t>
            </a:r>
            <a:br>
              <a:rPr lang="en-US" dirty="0"/>
            </a:br>
            <a:r>
              <a:rPr lang="en-US" sz="3200" dirty="0">
                <a:latin typeface="Avenir Next LT Pro" panose="020B0504020202020204" pitchFamily="34" charset="0"/>
                <a:cs typeface="Arial" panose="020B0604020202020204" pitchFamily="34" charset="0"/>
              </a:rPr>
              <a:t>25 </a:t>
            </a:r>
            <a:r>
              <a:rPr lang="en-US" sz="3200" b="1" dirty="0">
                <a:latin typeface="Avenir Next LT Pro" panose="020B0504020202020204" pitchFamily="34" charset="0"/>
                <a:cs typeface="Arial" panose="020B0604020202020204" pitchFamily="34" charset="0"/>
              </a:rPr>
              <a:t>Buildings Awarded 202</a:t>
            </a:r>
            <a:r>
              <a:rPr lang="en-US" sz="3200" dirty="0">
                <a:latin typeface="Avenir Next LT Pro" panose="020B0504020202020204" pitchFamily="34" charset="0"/>
                <a:cs typeface="Arial" panose="020B0604020202020204" pitchFamily="34" charset="0"/>
              </a:rPr>
              <a:t>3</a:t>
            </a:r>
            <a:r>
              <a:rPr lang="en-US" sz="3200" b="1" dirty="0">
                <a:latin typeface="Avenir Next LT Pro" panose="020B0504020202020204" pitchFamily="34" charset="0"/>
                <a:cs typeface="Arial" panose="020B0604020202020204" pitchFamily="34" charset="0"/>
              </a:rPr>
              <a:t> ENERGY STAR® Certification!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B79D9E2-D708-C6DA-FB03-2BDE290ED49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790221" y="1945321"/>
            <a:ext cx="8066817" cy="4804714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Arrowhead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Aspen Creek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Broken Arrow High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Centennial Middle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Childers Middle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Country Lane Intermediate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Country Lane Primary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Creekwood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Enrollment Center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Freshman Academy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Highland Park Elementary School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Leisure Park Elementary School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Liberty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Lynn Wood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Oak Crest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Oliver Middle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Oneta Ridge Middle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Options Academy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Rhoades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Rosewood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Sequoyah Middle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Spring Creek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Timber Ridge Elementary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Vandever Elementary School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51742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Wolf Creek Elementary School</a:t>
            </a:r>
            <a:endParaRPr lang="en-US" sz="16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070323-16A8-417C-80D8-A724A6A2A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244802-47F2-EF4C-ACA7-E0E0D015E1D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5" name="Picture 14" descr="A blue and white logo&#10;&#10;Description automatically generated">
            <a:extLst>
              <a:ext uri="{FF2B5EF4-FFF2-40B4-BE49-F238E27FC236}">
                <a16:creationId xmlns:a16="http://schemas.microsoft.com/office/drawing/2014/main" id="{83F49423-F73F-B397-D56A-07529E698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83" y="2205037"/>
            <a:ext cx="2433501" cy="2490551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D8B6C98-2093-A940-2AAB-6701AD950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95" y="4695588"/>
            <a:ext cx="1971675" cy="18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5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2D68FB-36D2-4ECE-9262-84FBFC2E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 panose="020B0504020202020204" pitchFamily="34" charset="0"/>
              </a:rPr>
              <a:t>PSO – Summer Peak Performers Events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070323-16A8-417C-80D8-A724A6A2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44802-47F2-EF4C-ACA7-E0E0D015E1D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178B3-30F8-5AFF-A26B-E55C779FB54B}"/>
              </a:ext>
            </a:extLst>
          </p:cNvPr>
          <p:cNvSpPr txBox="1"/>
          <p:nvPr/>
        </p:nvSpPr>
        <p:spPr>
          <a:xfrm>
            <a:off x="685799" y="2114671"/>
            <a:ext cx="10021957" cy="4451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2016 - $17,416 (Before Energy Program)</a:t>
            </a:r>
          </a:p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2017 - $53,294 (Performance Year 1)</a:t>
            </a:r>
          </a:p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2018 - $96,011 (</a:t>
            </a:r>
            <a:r>
              <a:rPr lang="en-US" sz="2933" dirty="0" err="1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PY</a:t>
            </a: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2)</a:t>
            </a:r>
          </a:p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2019 - $77,810 (</a:t>
            </a:r>
            <a:r>
              <a:rPr lang="en-US" sz="2933" dirty="0" err="1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PY</a:t>
            </a: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3)</a:t>
            </a:r>
          </a:p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2020 - $43,867 (</a:t>
            </a:r>
            <a:r>
              <a:rPr lang="en-US" sz="2933" dirty="0" err="1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PY</a:t>
            </a: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4)</a:t>
            </a:r>
          </a:p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2021 - $78,732 (</a:t>
            </a:r>
            <a:r>
              <a:rPr lang="en-US" sz="2933" dirty="0" err="1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PY</a:t>
            </a: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5)</a:t>
            </a:r>
          </a:p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2022 - $99,748 (PY 6)</a:t>
            </a:r>
          </a:p>
          <a:p>
            <a:pPr marL="380990" indent="-380990" defTabSz="609585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2933" b="1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2023 - $60,699 (PY 7)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731531-B1DD-E2D3-8BDC-4780F314DB42}"/>
              </a:ext>
            </a:extLst>
          </p:cNvPr>
          <p:cNvGrpSpPr/>
          <p:nvPr/>
        </p:nvGrpSpPr>
        <p:grpSpPr>
          <a:xfrm>
            <a:off x="4876800" y="3533204"/>
            <a:ext cx="3427046" cy="2228592"/>
            <a:chOff x="3790658" y="2028251"/>
            <a:chExt cx="3623657" cy="2228592"/>
          </a:xfrm>
          <a:solidFill>
            <a:srgbClr val="018554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8D325C-25B1-0C8B-91AB-F3FC637F5DA7}"/>
                </a:ext>
              </a:extLst>
            </p:cNvPr>
            <p:cNvSpPr txBox="1"/>
            <p:nvPr/>
          </p:nvSpPr>
          <p:spPr>
            <a:xfrm>
              <a:off x="5308861" y="2028251"/>
              <a:ext cx="2105454" cy="1077026"/>
            </a:xfrm>
            <a:prstGeom prst="rect">
              <a:avLst/>
            </a:prstGeom>
            <a:grpFill/>
            <a:ln>
              <a:solidFill>
                <a:srgbClr val="01855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defTabSz="609585"/>
              <a:r>
                <a:rPr lang="en-US" sz="2133" b="1" dirty="0">
                  <a:solidFill>
                    <a:prstClr val="white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100%</a:t>
              </a:r>
            </a:p>
            <a:p>
              <a:pPr marL="0" lvl="1" algn="ctr" defTabSz="609585"/>
              <a:r>
                <a:rPr lang="en-US" sz="2133" b="1" dirty="0">
                  <a:solidFill>
                    <a:prstClr val="white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Goes to the District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B465CC5-4440-A86E-1557-1C8E5B178A7C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 flipV="1">
              <a:off x="3790658" y="3105277"/>
              <a:ext cx="2570931" cy="1151566"/>
            </a:xfrm>
            <a:prstGeom prst="line">
              <a:avLst/>
            </a:prstGeom>
            <a:grpFill/>
            <a:ln w="28575">
              <a:solidFill>
                <a:srgbClr val="0185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60E100-43BC-B480-09E5-B163CB43D640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4876800" y="4610230"/>
            <a:ext cx="2431438" cy="580930"/>
          </a:xfrm>
          <a:prstGeom prst="line">
            <a:avLst/>
          </a:prstGeom>
          <a:ln w="28575">
            <a:solidFill>
              <a:srgbClr val="0185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AE5A29-AA2F-C592-9386-8198116C9DD6}"/>
              </a:ext>
            </a:extLst>
          </p:cNvPr>
          <p:cNvCxnSpPr>
            <a:cxnSpLocks/>
          </p:cNvCxnSpPr>
          <p:nvPr/>
        </p:nvCxnSpPr>
        <p:spPr>
          <a:xfrm flipV="1">
            <a:off x="5243118" y="4610230"/>
            <a:ext cx="2065119" cy="1671683"/>
          </a:xfrm>
          <a:prstGeom prst="line">
            <a:avLst/>
          </a:prstGeom>
          <a:ln w="28575">
            <a:solidFill>
              <a:srgbClr val="0185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5">
            <a:extLst>
              <a:ext uri="{FF2B5EF4-FFF2-40B4-BE49-F238E27FC236}">
                <a16:creationId xmlns:a16="http://schemas.microsoft.com/office/drawing/2014/main" id="{8749D6EC-BCD1-0F75-100E-B8F9542CBC7D}"/>
              </a:ext>
            </a:extLst>
          </p:cNvPr>
          <p:cNvSpPr txBox="1">
            <a:spLocks/>
          </p:cNvSpPr>
          <p:nvPr/>
        </p:nvSpPr>
        <p:spPr>
          <a:xfrm>
            <a:off x="487364" y="809624"/>
            <a:ext cx="11522074" cy="11613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000" b="1" i="0" kern="1200" spc="-150">
                <a:solidFill>
                  <a:schemeClr val="tx1"/>
                </a:solidFill>
                <a:latin typeface="Avenir Next LT Pro" panose="020B0504020202020204" pitchFamily="34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1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2D68FB-36D2-4ECE-9262-84FBFC2E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 panose="020B0504020202020204" pitchFamily="34" charset="0"/>
              </a:rPr>
              <a:t>Total Energy Program Savings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070323-16A8-417C-80D8-A724A6A2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44802-47F2-EF4C-ACA7-E0E0D015E1D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178B3-30F8-5AFF-A26B-E55C779FB54B}"/>
              </a:ext>
            </a:extLst>
          </p:cNvPr>
          <p:cNvSpPr txBox="1"/>
          <p:nvPr/>
        </p:nvSpPr>
        <p:spPr>
          <a:xfrm>
            <a:off x="1085022" y="2654608"/>
            <a:ext cx="10021957" cy="31034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09585">
              <a:spcAft>
                <a:spcPts val="800"/>
              </a:spcAft>
              <a:defRPr/>
            </a:pPr>
            <a:r>
              <a:rPr lang="en-US" sz="4400" b="0" dirty="0">
                <a:latin typeface="Avenir Next LT Pro" panose="020B0504020202020204" pitchFamily="34" charset="0"/>
              </a:rPr>
              <a:t>Sept 2016 - October 2023</a:t>
            </a:r>
          </a:p>
          <a:p>
            <a:pPr algn="ctr" defTabSz="609585">
              <a:spcAft>
                <a:spcPts val="800"/>
              </a:spcAft>
              <a:defRPr/>
            </a:pPr>
            <a:r>
              <a:rPr lang="en-US" sz="4400" b="1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22.7% </a:t>
            </a:r>
            <a:r>
              <a:rPr lang="en-US" sz="4400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Reduction in Energy Costs</a:t>
            </a:r>
          </a:p>
          <a:p>
            <a:pPr algn="ctr" defTabSz="609585">
              <a:spcAft>
                <a:spcPts val="800"/>
              </a:spcAft>
              <a:defRPr/>
            </a:pPr>
            <a:endParaRPr lang="en-US" sz="1050" dirty="0">
              <a:solidFill>
                <a:prstClr val="black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algn="ctr" defTabSz="609585">
              <a:spcAft>
                <a:spcPts val="800"/>
              </a:spcAft>
              <a:defRPr/>
            </a:pPr>
            <a:r>
              <a:rPr lang="en-US" sz="4400" b="1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$5,278,000</a:t>
            </a:r>
          </a:p>
          <a:p>
            <a:pPr algn="ctr" defTabSz="609585">
              <a:spcAft>
                <a:spcPts val="80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Including additional savings from PSO incentive checks.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8749D6EC-BCD1-0F75-100E-B8F9542CBC7D}"/>
              </a:ext>
            </a:extLst>
          </p:cNvPr>
          <p:cNvSpPr txBox="1">
            <a:spLocks/>
          </p:cNvSpPr>
          <p:nvPr/>
        </p:nvSpPr>
        <p:spPr>
          <a:xfrm>
            <a:off x="487364" y="809624"/>
            <a:ext cx="11522074" cy="11613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000" b="1" i="0" kern="1200" spc="-150">
                <a:solidFill>
                  <a:schemeClr val="tx1"/>
                </a:solidFill>
                <a:latin typeface="Avenir Next LT Pro" panose="020B0504020202020204" pitchFamily="34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65783"/>
      </p:ext>
    </p:extLst>
  </p:cSld>
  <p:clrMapOvr>
    <a:masterClrMapping/>
  </p:clrMapOvr>
</p:sld>
</file>

<file path=ppt/theme/theme1.xml><?xml version="1.0" encoding="utf-8"?>
<a:theme xmlns:a="http://schemas.openxmlformats.org/drawingml/2006/main" name="1_CEN_light">
  <a:themeElements>
    <a:clrScheme name="Custom 9">
      <a:dk1>
        <a:srgbClr val="151742"/>
      </a:dk1>
      <a:lt1>
        <a:srgbClr val="FFFFFF"/>
      </a:lt1>
      <a:dk2>
        <a:srgbClr val="008455"/>
      </a:dk2>
      <a:lt2>
        <a:srgbClr val="E7E6E6"/>
      </a:lt2>
      <a:accent1>
        <a:srgbClr val="5ED14F"/>
      </a:accent1>
      <a:accent2>
        <a:srgbClr val="C9E3CA"/>
      </a:accent2>
      <a:accent3>
        <a:srgbClr val="003400"/>
      </a:accent3>
      <a:accent4>
        <a:srgbClr val="031E4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EN_dark">
  <a:themeElements>
    <a:clrScheme name="Custom 9">
      <a:dk1>
        <a:srgbClr val="151742"/>
      </a:dk1>
      <a:lt1>
        <a:srgbClr val="FFFFFF"/>
      </a:lt1>
      <a:dk2>
        <a:srgbClr val="008455"/>
      </a:dk2>
      <a:lt2>
        <a:srgbClr val="E7E6E6"/>
      </a:lt2>
      <a:accent1>
        <a:srgbClr val="5ED14F"/>
      </a:accent1>
      <a:accent2>
        <a:srgbClr val="C9E3CA"/>
      </a:accent2>
      <a:accent3>
        <a:srgbClr val="003400"/>
      </a:accent3>
      <a:accent4>
        <a:srgbClr val="031E4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EN_dark">
  <a:themeElements>
    <a:clrScheme name="Custom 9">
      <a:dk1>
        <a:srgbClr val="151742"/>
      </a:dk1>
      <a:lt1>
        <a:srgbClr val="FFFFFF"/>
      </a:lt1>
      <a:dk2>
        <a:srgbClr val="008455"/>
      </a:dk2>
      <a:lt2>
        <a:srgbClr val="E7E6E6"/>
      </a:lt2>
      <a:accent1>
        <a:srgbClr val="5ED14F"/>
      </a:accent1>
      <a:accent2>
        <a:srgbClr val="C9E3CA"/>
      </a:accent2>
      <a:accent3>
        <a:srgbClr val="003400"/>
      </a:accent3>
      <a:accent4>
        <a:srgbClr val="031E4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309</Words>
  <Application>Microsoft Office PowerPoint</Application>
  <PresentationFormat>Widescreen</PresentationFormat>
  <Paragraphs>53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Avenir Next LT Pro</vt:lpstr>
      <vt:lpstr>Calibri</vt:lpstr>
      <vt:lpstr>Wingdings</vt:lpstr>
      <vt:lpstr>1_CEN_light</vt:lpstr>
      <vt:lpstr>1_CEN_dark</vt:lpstr>
      <vt:lpstr>2_CEN_dark</vt:lpstr>
      <vt:lpstr>ENERGY STAR® Certification Broken Arrow Public Schools  January 2024</vt:lpstr>
      <vt:lpstr>ENERGY STAR® Recognition</vt:lpstr>
      <vt:lpstr>ENERGY STAR® 25 Buildings Awarded 2023 ENERGY STAR® Certification!</vt:lpstr>
      <vt:lpstr>PSO – Summer Peak Performers Events</vt:lpstr>
      <vt:lpstr>Total Energy Program Savings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Brown, Janet L</cp:lastModifiedBy>
  <cp:revision>16</cp:revision>
  <dcterms:created xsi:type="dcterms:W3CDTF">2022-02-08T18:31:54Z</dcterms:created>
  <dcterms:modified xsi:type="dcterms:W3CDTF">2023-12-18T13:43:20Z</dcterms:modified>
</cp:coreProperties>
</file>